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1200" r:id="rId2"/>
    <p:sldId id="1201" r:id="rId3"/>
    <p:sldId id="1202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4" r:id="rId13"/>
    <p:sldId id="1215" r:id="rId14"/>
    <p:sldId id="1216" r:id="rId15"/>
    <p:sldId id="1234" r:id="rId16"/>
    <p:sldId id="1217" r:id="rId17"/>
    <p:sldId id="1218" r:id="rId18"/>
    <p:sldId id="1219" r:id="rId19"/>
    <p:sldId id="1232" r:id="rId20"/>
    <p:sldId id="1233" r:id="rId21"/>
    <p:sldId id="1220" r:id="rId22"/>
    <p:sldId id="1221" r:id="rId23"/>
    <p:sldId id="1222" r:id="rId24"/>
    <p:sldId id="1223" r:id="rId25"/>
    <p:sldId id="1224" r:id="rId26"/>
    <p:sldId id="1235" r:id="rId27"/>
    <p:sldId id="1236" r:id="rId28"/>
    <p:sldId id="1307" r:id="rId29"/>
    <p:sldId id="1143" r:id="rId30"/>
    <p:sldId id="1144" r:id="rId31"/>
    <p:sldId id="1145" r:id="rId32"/>
    <p:sldId id="1146" r:id="rId33"/>
    <p:sldId id="1147" r:id="rId34"/>
    <p:sldId id="1148" r:id="rId35"/>
    <p:sldId id="1149" r:id="rId36"/>
    <p:sldId id="1150" r:id="rId37"/>
    <p:sldId id="1151" r:id="rId38"/>
    <p:sldId id="1152" r:id="rId39"/>
    <p:sldId id="275" r:id="rId40"/>
    <p:sldId id="276" r:id="rId41"/>
    <p:sldId id="277" r:id="rId42"/>
    <p:sldId id="278" r:id="rId43"/>
    <p:sldId id="1230" r:id="rId44"/>
    <p:sldId id="279" r:id="rId45"/>
    <p:sldId id="280" r:id="rId46"/>
    <p:sldId id="281" r:id="rId47"/>
    <p:sldId id="1225" r:id="rId48"/>
    <p:sldId id="1226" r:id="rId49"/>
    <p:sldId id="1227" r:id="rId50"/>
    <p:sldId id="1228" r:id="rId51"/>
    <p:sldId id="1211" r:id="rId52"/>
    <p:sldId id="1212" r:id="rId53"/>
    <p:sldId id="1213" r:id="rId54"/>
    <p:sldId id="282" r:id="rId55"/>
    <p:sldId id="283" r:id="rId56"/>
    <p:sldId id="1229" r:id="rId57"/>
    <p:sldId id="1231" r:id="rId58"/>
    <p:sldId id="1308" r:id="rId59"/>
  </p:sldIdLst>
  <p:sldSz cx="12192000" cy="6858000"/>
  <p:notesSz cx="6889750" cy="1002188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12FF91-0972-4C46-B4A3-AB3262011BCA}" v="27" dt="2021-07-19T08:40:25.644"/>
    <p1510:client id="{B4B30C73-C654-4985-8030-8D41990CB51D}" v="80" dt="2021-07-19T08:39:53.186"/>
    <p1510:client id="{F0F72A8B-A89C-492A-A7D4-FBD7BEFEC693}" v="1" dt="2022-02-22T07:30:16.581"/>
    <p1510:client id="{F8D566A3-0480-47E9-A930-7F4DC3868CB1}" v="25" dt="2022-02-21T07:54:49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F8D566A3-0480-47E9-A930-7F4DC3868CB1}"/>
    <pc:docChg chg="addSld delSld modSld">
      <pc:chgData name="來賓使用者" userId="" providerId="Windows Live" clId="Web-{F8D566A3-0480-47E9-A930-7F4DC3868CB1}" dt="2022-02-21T07:54:49.011" v="24" actId="20577"/>
      <pc:docMkLst>
        <pc:docMk/>
      </pc:docMkLst>
      <pc:sldChg chg="modSp">
        <pc:chgData name="來賓使用者" userId="" providerId="Windows Live" clId="Web-{F8D566A3-0480-47E9-A930-7F4DC3868CB1}" dt="2022-02-21T07:54:49.011" v="24" actId="20577"/>
        <pc:sldMkLst>
          <pc:docMk/>
          <pc:sldMk cId="1670512820" sldId="1217"/>
        </pc:sldMkLst>
        <pc:spChg chg="mod">
          <ac:chgData name="來賓使用者" userId="" providerId="Windows Live" clId="Web-{F8D566A3-0480-47E9-A930-7F4DC3868CB1}" dt="2022-02-21T07:54:49.011" v="24" actId="20577"/>
          <ac:spMkLst>
            <pc:docMk/>
            <pc:sldMk cId="1670512820" sldId="1217"/>
            <ac:spMk id="8" creationId="{00000000-0000-0000-0000-000000000000}"/>
          </ac:spMkLst>
        </pc:spChg>
      </pc:sldChg>
      <pc:sldChg chg="new del">
        <pc:chgData name="來賓使用者" userId="" providerId="Windows Live" clId="Web-{F8D566A3-0480-47E9-A930-7F4DC3868CB1}" dt="2022-02-21T07:54:41.792" v="6"/>
        <pc:sldMkLst>
          <pc:docMk/>
          <pc:sldMk cId="1913199276" sldId="1309"/>
        </pc:sldMkLst>
      </pc:sldChg>
    </pc:docChg>
  </pc:docChgLst>
  <pc:docChgLst>
    <pc:chgData name="來賓使用者" providerId="Windows Live" clId="Web-{F0F72A8B-A89C-492A-A7D4-FBD7BEFEC693}"/>
    <pc:docChg chg="modSld">
      <pc:chgData name="來賓使用者" userId="" providerId="Windows Live" clId="Web-{F0F72A8B-A89C-492A-A7D4-FBD7BEFEC693}" dt="2022-02-22T07:30:16.581" v="0" actId="20577"/>
      <pc:docMkLst>
        <pc:docMk/>
      </pc:docMkLst>
      <pc:sldChg chg="modSp">
        <pc:chgData name="來賓使用者" userId="" providerId="Windows Live" clId="Web-{F0F72A8B-A89C-492A-A7D4-FBD7BEFEC693}" dt="2022-02-22T07:30:16.581" v="0" actId="20577"/>
        <pc:sldMkLst>
          <pc:docMk/>
          <pc:sldMk cId="1670512820" sldId="1217"/>
        </pc:sldMkLst>
        <pc:spChg chg="mod">
          <ac:chgData name="來賓使用者" userId="" providerId="Windows Live" clId="Web-{F0F72A8B-A89C-492A-A7D4-FBD7BEFEC693}" dt="2022-02-22T07:30:16.581" v="0" actId="20577"/>
          <ac:spMkLst>
            <pc:docMk/>
            <pc:sldMk cId="1670512820" sldId="1217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9C6B3BE6-8212-4F4F-A273-2A96BE8A96A5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EF3D6713-1B39-4362-B1AD-999334560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00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6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61439a0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61439a0e_0_110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1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20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9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2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63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8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08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21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816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24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5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529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64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61439a0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61439a0e_0_24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7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61439a0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61439a0e_0_4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21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61439a0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61439a0e_0_4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31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61439a0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61439a0e_0_5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3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61439a0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61439a0e_0_5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20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61439a0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61439a0e_0_6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66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61439a0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61439a0e_0_97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02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8A7F7-129C-459A-9792-9EB01F14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E311C2-71EA-465E-B8B0-870BA33A7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0BC3B-2923-404F-BF96-E0C89D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5499-BE95-4A61-964E-FD8773FC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63A73F-CE73-4801-AD8F-D5052398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39487-0B6B-4652-AEEF-048D81FE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626108-A466-42FA-87F9-32349CDC8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087BA-2C60-4E09-8BF8-EDA54D6D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D128A6-27FE-40C0-BAAC-5FD7797E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EA5C27-9814-4B2A-9EDA-7D1FD060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71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40DEDB-A5F1-4E0F-8710-13DF2B32B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92556B-752E-4E73-879A-978EE57B5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F65B30-8480-434D-8ABC-9F7D398E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701EB-E28D-4BD8-84B5-242BF261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8A109C-F203-41E6-A944-B6BD4B26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66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8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736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10CFF-B05F-430D-AD93-3ED8C588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C1E81-C03A-4473-88CC-52C75FC5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CD3A8A-B5CC-46D0-AC65-4D87607D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04AA0-2244-4C9D-9EE5-DBDA8EB3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925F3-AE96-49AE-AA1B-7F849686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50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D8B3C-8177-4281-92CA-4A4CF8B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88FB7C-3F4F-4D96-9279-F60F4EBA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7BD929-F279-43E1-8E85-3A93B380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7673F4-F745-46C7-BC8B-028197DB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AC2EE-221B-4530-95A8-62497337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72517-CABE-456F-A198-AA8985C8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BD9F9-4E87-4015-BBD9-D0327237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723EB8-F55D-4245-808A-96878B9FF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752504-FA35-4218-8164-EE82F267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55E537-AF6B-49A7-B590-0ADCB6A9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6E49A4-8A06-4D07-A1F7-FB3545DF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24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9C1A-53B3-4356-8BE7-60243EAE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0223DF-31F0-400B-A8B0-9C06DE5E5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9096EE-21E4-4D8C-8BD5-97A16E35D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A86D15-17AE-404D-8599-8A71350AF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74FA6E-67A6-42C7-96BD-62F9EE690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7D50F9-BC65-4AF9-A1FB-5793CA80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1A75F8-D792-422D-A80F-1DAA77A8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AA7718-3C3A-4F01-B396-3C238568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70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C5F31-DFEF-49B9-8FAF-6349061C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95931FC-F0C2-4853-A6BD-324E7301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64121C-503B-4948-A27E-5DD349E2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CA009D-134D-4F50-B6B1-BD5CE1D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8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E7A3B7-D894-43AE-9FE9-711569AC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DA0E5B-ACAA-4315-8725-2492CAC3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54371-6110-46F3-81BB-2B7E91A4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7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F9887-7950-42D6-BC0E-5A30861B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DCDB4-D258-43ED-AC33-99EA87DB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7F11BF-F0A6-4260-A2B1-DFC59C945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A823A6-41D2-407C-86F4-C3C7ABB2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63DE18-E426-46CA-957D-A0F15BF2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83E7BA-9808-4115-9AE6-F952389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05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A903A-B60C-4679-B9D0-262DF5A3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E08841-EDB8-4012-A4B9-F3F75FA21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C91842-F9A7-4B7F-B48D-0EF0D7B2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1004FB-E916-4785-9FB3-0FD4BA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CC907F-082C-40B3-9BD1-CF186E08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E35C8C-09B6-4D52-A779-5297B2D3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4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2334DD-2AF8-4641-82A7-8050C3E1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9F232E-05FF-4629-9956-881E36BE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964EFE-C882-48A2-B7FF-1739E9E11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B209-4366-4DEB-A4C3-A97B12052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BDEE0F-500F-460B-8C95-56A878620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36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39" y="857251"/>
            <a:ext cx="5149089" cy="4557566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 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SDC-D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EH Mini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461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759236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若是想檢視自己群組中，同伴們或是自己製作的內容，則可以點擊主頁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我的群組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群組列表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中選擇想觀看其中內容的群組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選擇好群組後，進入專屬該群組得主頁，剩下操作如同前述所提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個人功能-我的群組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01017"/>
            <a:ext cx="1860808" cy="2208281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9965ADC-791D-4BB8-8890-8C96D9C0B942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866887" y="1116417"/>
                <a:ext cx="2687271" cy="4726800"/>
                <a:chOff x="4167187" y="0"/>
                <a:chExt cx="2624400" cy="4726800"/>
              </a:xfrm>
            </p:grpSpPr>
            <p:pic>
              <p:nvPicPr>
                <p:cNvPr id="6" name="圖片 5"/>
                <p:cNvPicPr>
                  <a:picLocks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7187" y="0"/>
                  <a:ext cx="2624400" cy="4726800"/>
                </a:xfrm>
                <a:prstGeom prst="rect">
                  <a:avLst/>
                </a:prstGeom>
              </p:spPr>
            </p:pic>
            <p:sp>
              <p:nvSpPr>
                <p:cNvPr id="10" name="圓角矩形 9"/>
                <p:cNvSpPr/>
                <p:nvPr/>
              </p:nvSpPr>
              <p:spPr>
                <a:xfrm>
                  <a:off x="5747052" y="231354"/>
                  <a:ext cx="277826" cy="311975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2A6DD5C-EAC6-45FC-8EAB-ED3F8FAF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DBDAC4-0AA7-4CB3-A7D4-82425924C620}"/>
              </a:ext>
            </a:extLst>
          </p:cNvPr>
          <p:cNvGrpSpPr/>
          <p:nvPr/>
        </p:nvGrpSpPr>
        <p:grpSpPr>
          <a:xfrm>
            <a:off x="7447646" y="1694272"/>
            <a:ext cx="2015453" cy="3545100"/>
            <a:chOff x="7870172" y="1116029"/>
            <a:chExt cx="2687271" cy="4726800"/>
          </a:xfrm>
        </p:grpSpPr>
        <p:grpSp>
          <p:nvGrpSpPr>
            <p:cNvPr id="3" name="群組 2"/>
            <p:cNvGrpSpPr/>
            <p:nvPr/>
          </p:nvGrpSpPr>
          <p:grpSpPr>
            <a:xfrm>
              <a:off x="7870172" y="1116029"/>
              <a:ext cx="2687271" cy="4726800"/>
              <a:chOff x="7870172" y="1116029"/>
              <a:chExt cx="2687271" cy="4726800"/>
            </a:xfrm>
          </p:grpSpPr>
          <p:pic>
            <p:nvPicPr>
              <p:cNvPr id="23" name="圖片 2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172" y="1116029"/>
                <a:ext cx="2687271" cy="4726800"/>
              </a:xfrm>
              <a:prstGeom prst="rect">
                <a:avLst/>
              </a:prstGeom>
            </p:spPr>
          </p:pic>
          <p:sp>
            <p:nvSpPr>
              <p:cNvPr id="2" name="圓角矩形 1"/>
              <p:cNvSpPr/>
              <p:nvPr/>
            </p:nvSpPr>
            <p:spPr>
              <a:xfrm>
                <a:off x="9484600" y="3150824"/>
                <a:ext cx="728036" cy="28643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61C91C1-C5AA-4C26-B7B1-B5104123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2118F5C-E40D-4C46-B350-3D32956E53B4}"/>
              </a:ext>
            </a:extLst>
          </p:cNvPr>
          <p:cNvGrpSpPr/>
          <p:nvPr/>
        </p:nvGrpSpPr>
        <p:grpSpPr>
          <a:xfrm>
            <a:off x="7428218" y="1694272"/>
            <a:ext cx="2017917" cy="3545100"/>
            <a:chOff x="1491735" y="2947904"/>
            <a:chExt cx="2690556" cy="4726800"/>
          </a:xfrm>
        </p:grpSpPr>
        <p:grpSp>
          <p:nvGrpSpPr>
            <p:cNvPr id="13" name="群組 12"/>
            <p:cNvGrpSpPr/>
            <p:nvPr/>
          </p:nvGrpSpPr>
          <p:grpSpPr>
            <a:xfrm>
              <a:off x="1491735" y="2947904"/>
              <a:ext cx="2690556" cy="4726800"/>
              <a:chOff x="4167187" y="0"/>
              <a:chExt cx="2624400" cy="4726800"/>
            </a:xfrm>
          </p:grpSpPr>
          <p:pic>
            <p:nvPicPr>
              <p:cNvPr id="4" name="圖片 3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597944" y="2027104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97943" y="2507512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153B2B4-241E-46D4-8668-F7F45DCB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1879382" y="3249340"/>
              <a:ext cx="936435" cy="213143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36948" y="1694272"/>
            <a:ext cx="2009186" cy="3545100"/>
            <a:chOff x="4167187" y="0"/>
            <a:chExt cx="2624400" cy="4726800"/>
          </a:xfrm>
        </p:grpSpPr>
        <p:pic>
          <p:nvPicPr>
            <p:cNvPr id="14" name="圖片 13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574146" y="342198"/>
              <a:ext cx="791068" cy="1094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9617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若是想要對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搜尋的範圍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，近一步調整，也可以從主頁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箭頭向下的圖示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依序可以對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搜尋範圍、搜尋數量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進行調整，以及啟用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動態搜尋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搜尋範圍顯示</a:t>
            </a: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進階設定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BC703E1-66AB-4289-9E3A-C63CFD60FEEF}"/>
              </a:ext>
            </a:extLst>
          </p:cNvPr>
          <p:cNvGrpSpPr/>
          <p:nvPr/>
        </p:nvGrpSpPr>
        <p:grpSpPr>
          <a:xfrm>
            <a:off x="7425079" y="1694272"/>
            <a:ext cx="2015454" cy="3545100"/>
            <a:chOff x="7866886" y="1115641"/>
            <a:chExt cx="2687272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86" y="1115641"/>
              <a:ext cx="2687272" cy="47268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65A0132-E9D3-4104-9809-983A9395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8259936" y="1417465"/>
              <a:ext cx="936435" cy="213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1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若要使用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功能，必須依照先前步驟進行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於主畫面上方點擊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藍色小人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圖示，會跳出選單，選擇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文資學堂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2"/>
            <a:ext cx="1994118" cy="354510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533747" y="334927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526897" y="1759063"/>
            <a:ext cx="505438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8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依照導覽老師或者助教的指示，選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擇您要參加的公開活動或所屬的私有群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選擇活動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8" cy="354509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A75630A-6757-4769-84BA-853D18044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2" y="1479510"/>
            <a:ext cx="1960841" cy="38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接著選擇與課程導覽老師姓名相對應的場次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實際情況依現場為主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此時若已有進行中的遊戲，則學員即可加入，否則須等待導覽老師開啟新遊戲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若你為活動創建者可以直接啟動遊戲，進行此場次之一局遊戲。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7" cy="35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若要進入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啟動遊戲，選擇進入遊戲按鈕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若要查看成績，選擇查看成績按鈕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969F0D9-7CDA-404F-B273-34750FDBB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6" y="1694274"/>
            <a:ext cx="203635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右間上方為遊戲剩餘時間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>
                <a:latin typeface="微軟正黑體"/>
                <a:ea typeface="微軟正黑體"/>
              </a:rPr>
              <a:t>左上方</a:t>
            </a:r>
            <a:r>
              <a:rPr lang="en-US" altLang="zh-TW" sz="1800" dirty="0">
                <a:latin typeface="微軟正黑體"/>
                <a:ea typeface="微軟正黑體"/>
              </a:rPr>
              <a:t>+</a:t>
            </a:r>
            <a:r>
              <a:rPr lang="zh-TW" altLang="en-US" sz="1800">
                <a:latin typeface="微軟正黑體"/>
                <a:ea typeface="微軟正黑體"/>
              </a:rPr>
              <a:t>字號的按鈕為更多選項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最下方的欄位，左為使用者名稱，右為本場遊戲的得分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中間下方的按鈕可將畫面定位到使用者目前位置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點擊畫面中的寶箱即可進行答題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>
                <a:latin typeface="微軟正黑體"/>
                <a:ea typeface="微軟正黑體"/>
              </a:rPr>
              <a:t>注意，自己出的題目是抓不到的!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遊戲畫面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7" cy="3545096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8655979" y="177301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040072" y="434557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58028" y="202970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858975" y="347348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是非題的部分只有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，若無把握答對可點擊題目右上的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是非題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6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826924" y="207435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選擇題的部分有二至四個選項，各個寶箱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，若無把握答對可點擊題目上方的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問答題的有兩個部分，文字框的部分可以讓使用者輸入文字部分的答案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EF4275F-1225-49E1-8C07-B2ED9F4C5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88" y="1681170"/>
            <a:ext cx="2015453" cy="35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96077" y="933476"/>
            <a:ext cx="4467161" cy="5067275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2032122" y="2017273"/>
            <a:ext cx="4663955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搜尋列表、名稱、設置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含登入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、篩選、區域探索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右上角圓標為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右下角「加」和「減」圖示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放大和縮小地圖</a:t>
            </a: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E414925-32EB-4EFA-B742-BF22CC6D20BC}"/>
              </a:ext>
            </a:extLst>
          </p:cNvPr>
          <p:cNvGrpSpPr/>
          <p:nvPr/>
        </p:nvGrpSpPr>
        <p:grpSpPr>
          <a:xfrm>
            <a:off x="7447398" y="1694272"/>
            <a:ext cx="1970447" cy="3545682"/>
            <a:chOff x="7897862" y="1116029"/>
            <a:chExt cx="2627263" cy="4727576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862" y="1116029"/>
              <a:ext cx="2627263" cy="472757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D9CF26D-ED00-48F6-949C-218FD8BA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往下滑會有多媒體的部分，使用者可以根據題目，來選擇要上船的多媒體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上傳圖片最多只能選擇五張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影片、語音只能上傳一個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1151CCC-8207-4B9E-8AB8-DA064609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81" y="1618337"/>
            <a:ext cx="2033223" cy="3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闖關尋奇是依照使用者對地圖寶箱的問題作出選擇後，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下一個寶箱的活動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闖關尋奇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5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系統會依照使用者的不同的選擇給予不同的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指引訊息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，玩家要想辦法依照指示盡快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指引訊息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5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若使用者成功找到終點所在的寶箱，即可看到圖中訊息，點選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即可得分，每位玩家僅能上傳抵達終點紀錄一次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sym typeface="Microsoft JhengHei"/>
              </a:rPr>
              <a:t>闖關尋奇終點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4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若點擊左上方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字號的按鈕，可開啟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更多選項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鉛筆圖示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的按鈕可查詢您的答題歷史，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離開圖示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的按鈕可離開遊戲畫面進到群組選單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更多選項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4" cy="3545091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7331756" y="245441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358028" y="290416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9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進入答題歷史的介面，即可檢視此使用者的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答題記錄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，其中包含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批改結果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(correct/wrong)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以及該題的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(point)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點擊中間下方的叉叉按鈕即可回到遊戲畫面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答題歷史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3" cy="3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在選擇場次的地方，按下場次後再按選擇成績查詢，及會顯示該場次的歷史遊戲紀錄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可根據時間點，來選擇要查詢的遊戲紀錄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EFB494E-2AF9-4D5A-9A09-32621237C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在遊戲後就可以看到，該場遊戲有答題的使用者的累積總分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左邊為用戶名稱，右邊為獲得總分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9EA2FAB-5DDB-4240-BF0E-C68EC13E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3144209" y="2245275"/>
            <a:ext cx="3099209" cy="76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3144207" y="2370204"/>
            <a:ext cx="3495064" cy="2804798"/>
          </a:xfrm>
          <a:prstGeom prst="rect">
            <a:avLst/>
          </a:prstGeom>
        </p:spPr>
        <p:txBody>
          <a:bodyPr spcFirstLastPara="1" vert="horz" wrap="square" lIns="51427" tIns="51427" rIns="51427" bIns="51427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  <a:r>
              <a:rPr lang="zh-TW" altLang="en-US" sz="135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若你為活動創辦者可以直接啟動遊戲</a:t>
            </a:r>
            <a:r>
              <a:rPr lang="zh-TW" altLang="en-US" sz="135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進行此場次之一局遊戲。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3350692" y="1805811"/>
            <a:ext cx="2568375" cy="322144"/>
          </a:xfrm>
          <a:prstGeom prst="rect">
            <a:avLst/>
          </a:prstGeom>
        </p:spPr>
        <p:txBody>
          <a:bodyPr spcFirstLastPara="1" vert="horz" wrap="square" lIns="51427" tIns="51427" rIns="51427" bIns="51427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spcBef>
                <a:spcPts val="0"/>
              </a:spcBef>
            </a:pPr>
            <a:r>
              <a:rPr lang="zh-TW" altLang="en-US" sz="1800" dirty="0">
                <a:solidFill>
                  <a:prstClr val="blac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開始遊戲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82" y="4983015"/>
            <a:ext cx="1395606" cy="165621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22" y="2265254"/>
            <a:ext cx="508466" cy="14776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546059" y="1557358"/>
            <a:ext cx="3350371" cy="3800456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969F0D9-7CDA-404F-B273-34750FDBB5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449" y="2127957"/>
            <a:ext cx="1527266" cy="26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4" y="857251"/>
            <a:ext cx="4763818" cy="421655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400"/>
              <a:pPr/>
              <a:t>29</a:t>
            </a:fld>
            <a:endParaRPr lang="zh-TW" alt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1524000" y="3008314"/>
            <a:ext cx="8521700" cy="84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SDC-DEH Mini II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821941" y="384990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538396" y="396766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408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搜尋附近景點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061834" y="2017273"/>
            <a:ext cx="3974022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移動至目前位置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點擊右上角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附近景點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即可查看周圍的景點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DDD5990-79BC-417C-BB4C-FCFB8E7F95E9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17" name="群組 16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7" name="群組 6"/>
              <p:cNvGrpSpPr/>
              <p:nvPr/>
            </p:nvGrpSpPr>
            <p:grpSpPr>
              <a:xfrm>
                <a:off x="7890186" y="1116029"/>
                <a:ext cx="2622693" cy="4726800"/>
                <a:chOff x="2598024" y="1116029"/>
                <a:chExt cx="2622693" cy="4726800"/>
              </a:xfrm>
            </p:grpSpPr>
            <p:pic>
              <p:nvPicPr>
                <p:cNvPr id="2" name="圖片 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8024" y="1116029"/>
                  <a:ext cx="2622693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4737710" y="1737092"/>
                  <a:ext cx="446198" cy="347472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652015C-4266-4DED-86F2-A5EBCDCA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1F4624-BC3C-4FF3-A09F-EEB2A892198E}"/>
              </a:ext>
            </a:extLst>
          </p:cNvPr>
          <p:cNvGrpSpPr/>
          <p:nvPr/>
        </p:nvGrpSpPr>
        <p:grpSpPr>
          <a:xfrm>
            <a:off x="7463595" y="1686009"/>
            <a:ext cx="1967019" cy="3545100"/>
            <a:chOff x="7909796" y="1116029"/>
            <a:chExt cx="2622692" cy="4726800"/>
          </a:xfrm>
        </p:grpSpPr>
        <p:grpSp>
          <p:nvGrpSpPr>
            <p:cNvPr id="15" name="群組 14"/>
            <p:cNvGrpSpPr/>
            <p:nvPr/>
          </p:nvGrpSpPr>
          <p:grpSpPr>
            <a:xfrm>
              <a:off x="7909796" y="1116029"/>
              <a:ext cx="2622692" cy="4726800"/>
              <a:chOff x="4160521" y="0"/>
              <a:chExt cx="2622692" cy="4726800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521" y="0"/>
                <a:ext cx="2622692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671240" y="599759"/>
                <a:ext cx="811856" cy="347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76B318C-2245-4A39-A756-DC0A21AF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31" y="1680597"/>
            <a:ext cx="19670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77" y="1635258"/>
            <a:ext cx="1993122" cy="3545100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orient="vert" idx="1"/>
          </p:nvPr>
        </p:nvSpPr>
        <p:spPr>
          <a:xfrm>
            <a:off x="5807968" y="1447800"/>
            <a:ext cx="464972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會員中心 名稱 過濾器 區域探索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左下角圓標為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查看地圖標示說明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71" name="Google Shape;71;p15"/>
          <p:cNvSpPr/>
          <p:nvPr/>
        </p:nvSpPr>
        <p:spPr>
          <a:xfrm>
            <a:off x="2639616" y="1700808"/>
            <a:ext cx="21285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707378" y="4766883"/>
            <a:ext cx="37669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35818" y="4825941"/>
            <a:ext cx="364534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458006" y="3526933"/>
            <a:ext cx="4917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1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搜尋附近景點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 </a:t>
            </a:r>
            <a:r>
              <a:rPr lang="zh-TW" altLang="en-US" sz="2000" b="1" dirty="0">
                <a:solidFill>
                  <a:srgbClr val="CC0000"/>
                </a:solidFill>
              </a:rPr>
              <a:t>定位 </a:t>
            </a:r>
            <a:r>
              <a:rPr lang="zh-TW" altLang="en-US" sz="2000" dirty="0"/>
              <a:t>移動至目前位置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點擊右上角 </a:t>
            </a: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搜尋景點</a:t>
            </a:r>
            <a:endParaRPr sz="2000" b="1" dirty="0">
              <a:solidFill>
                <a:srgbClr val="CC0000"/>
              </a:solidFill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即可查看周圍的景點</a:t>
            </a:r>
            <a:endParaRPr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2711999" y="1655700"/>
            <a:ext cx="1993122" cy="3545100"/>
            <a:chOff x="1583999" y="1064600"/>
            <a:chExt cx="2657496" cy="47268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4600"/>
              <a:ext cx="2657496" cy="4726800"/>
            </a:xfrm>
            <a:prstGeom prst="rect">
              <a:avLst/>
            </a:prstGeom>
          </p:spPr>
        </p:pic>
        <p:sp>
          <p:nvSpPr>
            <p:cNvPr id="83" name="Google Shape;83;p16"/>
            <p:cNvSpPr/>
            <p:nvPr/>
          </p:nvSpPr>
          <p:spPr>
            <a:xfrm>
              <a:off x="1584001" y="5221167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過濾搜尋結果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若是覺得搜尋出來的結果太過複雜，則可以使用右上角的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過濾器 </a:t>
            </a:r>
            <a:r>
              <a:rPr lang="zh-TW" altLang="en-US" sz="2000" dirty="0"/>
              <a:t>進行篩選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設定好想過濾的條件 按下 </a:t>
            </a:r>
            <a:r>
              <a:rPr lang="en-US" altLang="zh-TW" sz="2000" b="1" dirty="0">
                <a:solidFill>
                  <a:srgbClr val="CC0000"/>
                </a:solidFill>
              </a:rPr>
              <a:t>Go 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就能只查看想看的景點類型喔！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711999" y="1658400"/>
            <a:ext cx="1996158" cy="3550500"/>
            <a:chOff x="1583999" y="1068200"/>
            <a:chExt cx="2661544" cy="4734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8200"/>
              <a:ext cx="2661544" cy="4734000"/>
            </a:xfrm>
            <a:prstGeom prst="rect">
              <a:avLst/>
            </a:prstGeom>
          </p:spPr>
        </p:pic>
        <p:sp>
          <p:nvSpPr>
            <p:cNvPr id="97" name="Google Shape;97;p17"/>
            <p:cNvSpPr/>
            <p:nvPr/>
          </p:nvSpPr>
          <p:spPr>
            <a:xfrm>
              <a:off x="3487801" y="1140601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2711296" y="1654001"/>
            <a:ext cx="1996158" cy="3550500"/>
            <a:chOff x="1583061" y="1062334"/>
            <a:chExt cx="2661544" cy="47340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61" y="1062334"/>
              <a:ext cx="2661544" cy="4734000"/>
            </a:xfrm>
            <a:prstGeom prst="rect">
              <a:avLst/>
            </a:prstGeom>
          </p:spPr>
        </p:pic>
        <p:sp>
          <p:nvSpPr>
            <p:cNvPr id="106" name="Google Shape;106;p18"/>
            <p:cNvSpPr/>
            <p:nvPr/>
          </p:nvSpPr>
          <p:spPr>
            <a:xfrm>
              <a:off x="1603201" y="1209601"/>
              <a:ext cx="768000" cy="282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檢視景點列表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從左上角的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進入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我們也可以從下面的區域進行檢視，查看搜尋到的景點列表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也可以點選感興趣的景點了解其位置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再來也能點擊名稱旁的 </a:t>
            </a:r>
            <a:r>
              <a:rPr lang="zh-TW" altLang="en-US" sz="2000" b="1" dirty="0">
                <a:solidFill>
                  <a:srgbClr val="CC0000"/>
                </a:solidFill>
              </a:rPr>
              <a:t>驚嘆號圓標 </a:t>
            </a:r>
            <a:r>
              <a:rPr lang="zh-TW" altLang="en-US" sz="2000" dirty="0"/>
              <a:t>，進一步了解景點的故事、背景、以及相關的多媒體資訊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景點的進階功能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若是你想與朋友分享關於這個景點的資訊，也可以點擊右上角的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分享</a:t>
            </a:r>
            <a:r>
              <a:rPr lang="zh-TW" altLang="en-US" sz="2000" dirty="0"/>
              <a:t> ，將該內容分享到社群平台上（</a:t>
            </a:r>
            <a:r>
              <a:rPr lang="en-US" altLang="zh-TW" sz="2000" dirty="0"/>
              <a:t>FB, Line, Message, </a:t>
            </a:r>
            <a:r>
              <a:rPr lang="zh-TW" altLang="en-US" sz="2000" dirty="0"/>
              <a:t>等）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中間的 </a:t>
            </a:r>
            <a:r>
              <a:rPr lang="zh-TW" altLang="en-US" sz="2000" b="1" dirty="0">
                <a:solidFill>
                  <a:srgbClr val="CC0000"/>
                </a:solidFill>
              </a:rPr>
              <a:t>愛心按鈕 </a:t>
            </a:r>
            <a:r>
              <a:rPr lang="zh-TW" altLang="en-US" sz="2000" dirty="0"/>
              <a:t>則可以將該景點收藏於我的最愛之中，可供下次直接從我的最愛檢視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愛心旁的 </a:t>
            </a:r>
            <a:r>
              <a:rPr lang="zh-TW" altLang="en-US" sz="2000" b="1" dirty="0">
                <a:solidFill>
                  <a:srgbClr val="CC0000"/>
                </a:solidFill>
              </a:rPr>
              <a:t>點點按鈕</a:t>
            </a:r>
            <a:r>
              <a:rPr lang="zh-TW" altLang="en-US" sz="2000" dirty="0"/>
              <a:t> 則可以讓你查看更其他</a:t>
            </a:r>
            <a:r>
              <a:rPr lang="zh-TW" altLang="en-US" sz="2000" b="1" dirty="0">
                <a:solidFill>
                  <a:srgbClr val="CC0000"/>
                </a:solidFill>
              </a:rPr>
              <a:t>詳細資料</a:t>
            </a:r>
            <a:r>
              <a:rPr lang="zh-TW" altLang="en-US" sz="2000" dirty="0"/>
              <a:t>，以及 </a:t>
            </a:r>
            <a:r>
              <a:rPr lang="zh-TW" altLang="en-US" sz="2000" b="1" dirty="0">
                <a:solidFill>
                  <a:srgbClr val="CC0000"/>
                </a:solidFill>
              </a:rPr>
              <a:t>地圖的導航功能</a:t>
            </a:r>
            <a:endParaRPr sz="2000" b="1" dirty="0">
              <a:solidFill>
                <a:srgbClr val="CC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119" name="Google Shape;119;p19"/>
          <p:cNvSpPr/>
          <p:nvPr/>
        </p:nvSpPr>
        <p:spPr>
          <a:xfrm>
            <a:off x="4409000" y="1776625"/>
            <a:ext cx="2967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189775" y="3195900"/>
            <a:ext cx="4443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景線 / 區 / 主題故事搜尋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orient="vert" idx="1"/>
          </p:nvPr>
        </p:nvSpPr>
        <p:spPr>
          <a:xfrm>
            <a:off x="5078190" y="1414817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搜尋景線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區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主題故事</a:t>
            </a:r>
            <a:r>
              <a:rPr lang="zh-TW" altLang="en-US" sz="2000" dirty="0"/>
              <a:t>，即可查看周圍的景線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與景點相同，能夠從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裡查看景線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主題故事的名稱，亦可點擊感興趣的項目進行查看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在地圖頁，還能一並檢視景線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主題故事供各內容的位置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點擊右下角 </a:t>
            </a:r>
            <a:r>
              <a:rPr lang="zh-TW" altLang="en-US" sz="2000" b="1" dirty="0">
                <a:solidFill>
                  <a:srgbClr val="CC0000"/>
                </a:solidFill>
              </a:rPr>
              <a:t>列表按鈕</a:t>
            </a:r>
            <a:r>
              <a:rPr lang="zh-TW" altLang="en-US" sz="2000" dirty="0"/>
              <a:t> ，可以進一步查看關於此景線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主題故事的說明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712001" y="1653989"/>
            <a:ext cx="1996158" cy="3550500"/>
            <a:chOff x="5415931" y="66932"/>
            <a:chExt cx="2661544" cy="4734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931" y="66932"/>
              <a:ext cx="2661544" cy="4734000"/>
            </a:xfrm>
            <a:prstGeom prst="rect">
              <a:avLst/>
            </a:prstGeom>
          </p:spPr>
        </p:pic>
        <p:sp>
          <p:nvSpPr>
            <p:cNvPr id="133" name="Google Shape;133;p20"/>
            <p:cNvSpPr/>
            <p:nvPr/>
          </p:nvSpPr>
          <p:spPr>
            <a:xfrm>
              <a:off x="7666736" y="4109398"/>
              <a:ext cx="352000" cy="32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712001" y="1653989"/>
            <a:ext cx="1996158" cy="3550500"/>
            <a:chOff x="1584001" y="1062318"/>
            <a:chExt cx="2661544" cy="4734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001" y="1062318"/>
              <a:ext cx="2661544" cy="47340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2902998"/>
              <a:ext cx="204186" cy="19530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225131"/>
              <a:ext cx="204186" cy="19530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529108"/>
              <a:ext cx="204186" cy="19530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846167"/>
              <a:ext cx="204186" cy="195309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155883"/>
              <a:ext cx="204186" cy="19530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476081"/>
              <a:ext cx="204186" cy="19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3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06" y="1649250"/>
            <a:ext cx="1994988" cy="3549600"/>
          </a:xfrm>
          <a:prstGeom prst="rect">
            <a:avLst/>
          </a:prstGeom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個人功能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點擊會員中心人形旁邊的 </a:t>
            </a:r>
            <a:r>
              <a:rPr lang="zh-TW" altLang="en-US" sz="2400" b="1" dirty="0">
                <a:solidFill>
                  <a:srgbClr val="C00000"/>
                </a:solidFill>
              </a:rPr>
              <a:t>點點按鈕</a:t>
            </a:r>
            <a:r>
              <a:rPr lang="zh-TW" altLang="en-US" sz="2400" dirty="0"/>
              <a:t> 可以進行登入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在會員中心最左邊的 </a:t>
            </a:r>
            <a:r>
              <a:rPr lang="zh-TW" altLang="en-US" sz="2400" b="1" dirty="0">
                <a:solidFill>
                  <a:srgbClr val="CC0000"/>
                </a:solidFill>
              </a:rPr>
              <a:t>大愛心</a:t>
            </a:r>
            <a:r>
              <a:rPr lang="zh-TW" altLang="en-US" sz="2400" dirty="0"/>
              <a:t> 分頁，可以檢視已經被你加入最愛的內容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登入之後，在會員中心最右邊的 </a:t>
            </a:r>
            <a:r>
              <a:rPr lang="zh-TW" altLang="en-US" sz="2400" b="1" dirty="0">
                <a:solidFill>
                  <a:srgbClr val="CC0000"/>
                </a:solidFill>
              </a:rPr>
              <a:t>我的</a:t>
            </a:r>
            <a:r>
              <a:rPr lang="zh-TW" altLang="en-US" sz="2400" dirty="0"/>
              <a:t> 分頁，可以對自己製作的內容做搜尋，並對其檢視</a:t>
            </a:r>
            <a:endParaRPr lang="en-US" altLang="zh-TW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1" y="1649250"/>
            <a:ext cx="1994988" cy="3549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3" y="1646872"/>
            <a:ext cx="1996325" cy="35519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9" y="1649250"/>
            <a:ext cx="1994988" cy="3549600"/>
          </a:xfrm>
          <a:prstGeom prst="rect">
            <a:avLst/>
          </a:prstGeom>
        </p:spPr>
      </p:pic>
      <p:pic>
        <p:nvPicPr>
          <p:cNvPr id="9" name="Google Shape;2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6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/>
              <a:t>個人功能-我的群組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orient="vert" idx="1"/>
          </p:nvPr>
        </p:nvSpPr>
        <p:spPr>
          <a:xfrm>
            <a:off x="519484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dirty="0"/>
              <a:t>若是想檢視自己群組中，同伴們或是自己製作的內容，則可以點擊右邊第二個分頁 </a:t>
            </a:r>
            <a:r>
              <a:rPr lang="zh-TW" b="1" dirty="0">
                <a:solidFill>
                  <a:srgbClr val="CC0000"/>
                </a:solidFill>
              </a:rPr>
              <a:t>群組</a:t>
            </a:r>
            <a:r>
              <a:rPr lang="zh-TW" dirty="0"/>
              <a:t> 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點擊放大鏡旁的 </a:t>
            </a:r>
            <a:r>
              <a:rPr lang="zh-TW" b="1" dirty="0">
                <a:solidFill>
                  <a:srgbClr val="CC0000"/>
                </a:solidFill>
              </a:rPr>
              <a:t>清單按鈕</a:t>
            </a:r>
            <a:r>
              <a:rPr lang="zh-TW" dirty="0"/>
              <a:t> 可以選擇想檢視的群組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選擇好群組後，點擊 </a:t>
            </a:r>
            <a:r>
              <a:rPr lang="zh-TW" b="1" dirty="0">
                <a:solidFill>
                  <a:srgbClr val="CC0000"/>
                </a:solidFill>
              </a:rPr>
              <a:t>放大鏡按鈕</a:t>
            </a:r>
            <a:r>
              <a:rPr lang="zh-TW" dirty="0"/>
              <a:t> 即可對群組中的內容做搜尋以及檢視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02" y="1649252"/>
            <a:ext cx="1994401" cy="3550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群組 3"/>
          <p:cNvGrpSpPr/>
          <p:nvPr/>
        </p:nvGrpSpPr>
        <p:grpSpPr>
          <a:xfrm>
            <a:off x="2712001" y="1649251"/>
            <a:ext cx="1995896" cy="3550034"/>
            <a:chOff x="1188000" y="792000"/>
            <a:chExt cx="1995896" cy="355003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00" y="792000"/>
              <a:ext cx="1995896" cy="3550034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204296" y="1180183"/>
              <a:ext cx="70762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214213" y="1520746"/>
              <a:ext cx="8847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-2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505" y="1649251"/>
            <a:ext cx="1994400" cy="355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進階設定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若是想要對 </a:t>
            </a:r>
            <a:r>
              <a:rPr lang="zh-TW" altLang="en-US" sz="2400" b="1" dirty="0">
                <a:solidFill>
                  <a:srgbClr val="CC0000"/>
                </a:solidFill>
              </a:rPr>
              <a:t>搜尋的範圍 </a:t>
            </a:r>
            <a:r>
              <a:rPr lang="en-US" altLang="zh-TW" sz="2400" b="1" dirty="0">
                <a:solidFill>
                  <a:srgbClr val="CC0000"/>
                </a:solidFill>
              </a:rPr>
              <a:t>/ </a:t>
            </a:r>
            <a:r>
              <a:rPr lang="zh-TW" altLang="en-US" sz="2400" b="1" dirty="0">
                <a:solidFill>
                  <a:srgbClr val="CC0000"/>
                </a:solidFill>
              </a:rPr>
              <a:t>搜尋的數量</a:t>
            </a:r>
            <a:r>
              <a:rPr lang="zh-TW" altLang="en-US" sz="2400" dirty="0"/>
              <a:t>，近一步調整，也可以從會員中心左上角 </a:t>
            </a:r>
            <a:r>
              <a:rPr lang="zh-TW" altLang="en-US" sz="2400" b="1" dirty="0">
                <a:solidFill>
                  <a:srgbClr val="CC0000"/>
                </a:solidFill>
              </a:rPr>
              <a:t>齒輪</a:t>
            </a:r>
            <a:r>
              <a:rPr lang="zh-TW" altLang="en-US" sz="2400" dirty="0"/>
              <a:t> 按鈕進入設定頁面。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依序可以對 </a:t>
            </a:r>
            <a:r>
              <a:rPr lang="zh-TW" altLang="en-US" sz="2400" b="1" dirty="0">
                <a:solidFill>
                  <a:srgbClr val="CC0000"/>
                </a:solidFill>
              </a:rPr>
              <a:t>進階搜尋、搜尋範圍、搜尋數量</a:t>
            </a:r>
            <a:r>
              <a:rPr lang="zh-TW" altLang="en-US" sz="2400" dirty="0"/>
              <a:t> 進行調整</a:t>
            </a:r>
            <a:endParaRPr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若要使用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功能，必須先於主畫面左上方點擊</a:t>
            </a:r>
            <a:r>
              <a:rPr lang="zh-TW" altLang="en-US" b="1" dirty="0">
                <a:solidFill>
                  <a:srgbClr val="C00000"/>
                </a:solidFill>
              </a:rPr>
              <a:t>返回</a:t>
            </a:r>
            <a:r>
              <a:rPr lang="zh-TW" altLang="en-US" dirty="0"/>
              <a:t>，進到</a:t>
            </a:r>
            <a:r>
              <a:rPr lang="zh-TW" altLang="en-US" b="1" dirty="0">
                <a:solidFill>
                  <a:srgbClr val="C00000"/>
                </a:solidFill>
              </a:rPr>
              <a:t>會員中心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接著按下圖中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的按鈕</a:t>
            </a:r>
            <a:r>
              <a:rPr lang="en-US" altLang="zh-TW" dirty="0"/>
              <a:t>(</a:t>
            </a:r>
            <a:r>
              <a:rPr lang="zh-TW" altLang="en-US" dirty="0"/>
              <a:t>三個點</a:t>
            </a:r>
            <a:r>
              <a:rPr lang="en-US" altLang="zh-TW" dirty="0"/>
              <a:t>)</a:t>
            </a:r>
            <a:r>
              <a:rPr lang="zh-TW" altLang="en-US" dirty="0"/>
              <a:t>並進行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3881157" y="1914001"/>
            <a:ext cx="362044" cy="3846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66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過濾搜尋結果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0;p16"/>
          <p:cNvSpPr txBox="1">
            <a:spLocks/>
          </p:cNvSpPr>
          <p:nvPr/>
        </p:nvSpPr>
        <p:spPr>
          <a:xfrm>
            <a:off x="2160275" y="1984246"/>
            <a:ext cx="4345361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若是覺得搜尋出來的結果太過複雜，則可以使用右上角的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進行篩選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設定好想過濾的條件 按下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就能只查看想看的景點類型喔！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073D38D-73F8-458C-A081-713F917D2FAB}"/>
              </a:ext>
            </a:extLst>
          </p:cNvPr>
          <p:cNvGrpSpPr/>
          <p:nvPr/>
        </p:nvGrpSpPr>
        <p:grpSpPr>
          <a:xfrm>
            <a:off x="6958539" y="933476"/>
            <a:ext cx="4467161" cy="5067275"/>
            <a:chOff x="7246051" y="101634"/>
            <a:chExt cx="5956214" cy="6756366"/>
          </a:xfrm>
        </p:grpSpPr>
        <p:grpSp>
          <p:nvGrpSpPr>
            <p:cNvPr id="22" name="群組 21"/>
            <p:cNvGrpSpPr/>
            <p:nvPr/>
          </p:nvGrpSpPr>
          <p:grpSpPr>
            <a:xfrm>
              <a:off x="7246051" y="101634"/>
              <a:ext cx="5956214" cy="6756366"/>
              <a:chOff x="724605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724605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8248176" y="1116417"/>
                <a:ext cx="2626805" cy="4726800"/>
                <a:chOff x="8248176" y="1116417"/>
                <a:chExt cx="262680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8176" y="1116417"/>
                  <a:ext cx="262680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10204544" y="1344193"/>
                  <a:ext cx="321352" cy="316936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9B98019-C932-4379-B9BF-43156AFC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5380" y="1369444"/>
              <a:ext cx="1061733" cy="291685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97E3AC-7EC5-4F15-A5DB-F67A97AD8707}"/>
              </a:ext>
            </a:extLst>
          </p:cNvPr>
          <p:cNvGrpSpPr/>
          <p:nvPr/>
        </p:nvGrpSpPr>
        <p:grpSpPr>
          <a:xfrm>
            <a:off x="7707004" y="1681238"/>
            <a:ext cx="1972122" cy="3545100"/>
            <a:chOff x="8237159" y="1116029"/>
            <a:chExt cx="2629496" cy="4726800"/>
          </a:xfrm>
        </p:grpSpPr>
        <p:grpSp>
          <p:nvGrpSpPr>
            <p:cNvPr id="14" name="群組 13"/>
            <p:cNvGrpSpPr/>
            <p:nvPr/>
          </p:nvGrpSpPr>
          <p:grpSpPr>
            <a:xfrm>
              <a:off x="8237159" y="1116029"/>
              <a:ext cx="2629496" cy="4726800"/>
              <a:chOff x="4158647" y="0"/>
              <a:chExt cx="2629496" cy="4726800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8647" y="0"/>
                <a:ext cx="2629496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6105365" y="2726650"/>
                <a:ext cx="321352" cy="316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14A651E-0ED1-41C0-952D-EE20E053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164" y="1369024"/>
              <a:ext cx="1129840" cy="2672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D8C3A0D-39F5-4D04-A4E1-AA3B11E26490}"/>
              </a:ext>
            </a:extLst>
          </p:cNvPr>
          <p:cNvGrpSpPr/>
          <p:nvPr/>
        </p:nvGrpSpPr>
        <p:grpSpPr>
          <a:xfrm>
            <a:off x="7723530" y="1689501"/>
            <a:ext cx="1972768" cy="3545100"/>
            <a:chOff x="8264151" y="1115641"/>
            <a:chExt cx="2630357" cy="4726800"/>
          </a:xfrm>
        </p:grpSpPr>
        <p:grpSp>
          <p:nvGrpSpPr>
            <p:cNvPr id="23" name="群組 22"/>
            <p:cNvGrpSpPr/>
            <p:nvPr/>
          </p:nvGrpSpPr>
          <p:grpSpPr>
            <a:xfrm>
              <a:off x="8264151" y="1115641"/>
              <a:ext cx="2630357" cy="4726800"/>
              <a:chOff x="8264151" y="1115641"/>
              <a:chExt cx="2630357" cy="4726800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151" y="1115641"/>
                <a:ext cx="2630357" cy="4726800"/>
              </a:xfrm>
              <a:prstGeom prst="rect">
                <a:avLst/>
              </a:prstGeom>
            </p:spPr>
          </p:pic>
          <p:sp>
            <p:nvSpPr>
              <p:cNvPr id="16" name="圓角矩形 15"/>
              <p:cNvSpPr/>
              <p:nvPr/>
            </p:nvSpPr>
            <p:spPr>
              <a:xfrm>
                <a:off x="10207523" y="4447526"/>
                <a:ext cx="330086" cy="30690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961BD33-0107-4BA5-8A92-8DDB264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2769" y="1369024"/>
              <a:ext cx="1129840" cy="26727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13" y="1681238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登入成功後，再次點擊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之按鈕，此時列表中將出</a:t>
            </a:r>
            <a:r>
              <a:rPr lang="zh-TW" altLang="en-US" b="1" dirty="0">
                <a:solidFill>
                  <a:srgbClr val="C00000"/>
                </a:solidFill>
              </a:rPr>
              <a:t>文資溯學堂</a:t>
            </a:r>
            <a:r>
              <a:rPr lang="zh-TW" altLang="en-US" dirty="0"/>
              <a:t>選項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進入群組列表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229D06-52C3-4D93-BED5-2F6145CF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330824" y="4728917"/>
            <a:ext cx="1129553" cy="45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5188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選擇群組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依照老師或者助教的指示，選擇您</a:t>
            </a:r>
            <a:r>
              <a:rPr lang="zh-TW" altLang="en-US"/>
              <a:t>要參加的活動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F71AE4-5B34-4BEF-A825-EFFD89E36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80" y="904013"/>
            <a:ext cx="2397826" cy="5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3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選擇場次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接著選擇與課程相對應的場次</a:t>
            </a:r>
            <a:r>
              <a:rPr lang="en-US" altLang="zh-TW" dirty="0"/>
              <a:t>(</a:t>
            </a:r>
            <a:r>
              <a:rPr lang="zh-TW" altLang="en-US" dirty="0"/>
              <a:t>實際情況依現場為主</a:t>
            </a:r>
            <a:r>
              <a:rPr lang="en-US" altLang="zh-TW" dirty="0"/>
              <a:t>)</a:t>
            </a:r>
          </a:p>
          <a:p>
            <a:pPr lvl="0">
              <a:lnSpc>
                <a:spcPct val="150000"/>
              </a:lnSpc>
            </a:pPr>
            <a:r>
              <a:rPr lang="zh-TW" altLang="en-US" dirty="0"/>
              <a:t>此時若已有進行中的遊戲，則學員即可加入，否則須等待老師（或助教）開啟新遊戲</a:t>
            </a:r>
            <a:endParaRPr lang="en-US" altLang="zh-TW" dirty="0"/>
          </a:p>
          <a:p>
            <a:pPr lvl="0">
              <a:lnSpc>
                <a:spcPct val="150000"/>
              </a:lnSpc>
            </a:pPr>
            <a:r>
              <a:rPr lang="en-US" altLang="zh-TW" dirty="0"/>
              <a:t>"</a:t>
            </a:r>
            <a:r>
              <a:rPr lang="zh-TW" altLang="en-US" dirty="0"/>
              <a:t>若你為活動創建者可以直接啟動遊戲，進行此場次之一局遊戲。</a:t>
            </a:r>
            <a:r>
              <a:rPr lang="en-US" altLang="zh-TW" dirty="0"/>
              <a:t>"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開始遊戲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點選欲進行的場次後，再點擊</a:t>
            </a:r>
            <a:r>
              <a:rPr kumimoji="1" lang="zh-TW" altLang="en-US" dirty="0">
                <a:solidFill>
                  <a:srgbClr val="FF0000"/>
                </a:solidFill>
              </a:rPr>
              <a:t>開始遊戲</a:t>
            </a:r>
            <a:r>
              <a:rPr kumimoji="1" lang="zh-TW" altLang="en-US" dirty="0"/>
              <a:t>即可進入遊戲畫面。</a:t>
            </a:r>
            <a:endParaRPr kumimoji="1" lang="en-US" altLang="zh-TW" dirty="0"/>
          </a:p>
          <a:p>
            <a:r>
              <a:rPr kumimoji="1" lang="zh-TW" altLang="en-US" dirty="0"/>
              <a:t>結束遊戲後，也可從此處</a:t>
            </a:r>
            <a:r>
              <a:rPr kumimoji="1" lang="zh-TW" altLang="en-US" dirty="0">
                <a:solidFill>
                  <a:srgbClr val="FF0000"/>
                </a:solidFill>
              </a:rPr>
              <a:t>查看遊戲紀錄</a:t>
            </a:r>
            <a:r>
              <a:rPr kumimoji="1" lang="zh-TW" altLang="en-US" dirty="0"/>
              <a:t>與得分排名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73600" cy="4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遊戲畫面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中間上方為遊戲</a:t>
            </a:r>
            <a:r>
              <a:rPr lang="zh-TW" altLang="en-US" b="1" dirty="0">
                <a:solidFill>
                  <a:srgbClr val="C00000"/>
                </a:solidFill>
              </a:rPr>
              <a:t>剩餘時間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左下</a:t>
            </a:r>
            <a:r>
              <a:rPr lang="en-US" altLang="zh-TW" dirty="0"/>
              <a:t>+</a:t>
            </a:r>
            <a:r>
              <a:rPr lang="zh-TW" altLang="en-US" dirty="0"/>
              <a:t>字號的按鈕為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最下方的欄位，左為</a:t>
            </a:r>
            <a:r>
              <a:rPr lang="zh-TW" altLang="en-US" b="1" dirty="0">
                <a:solidFill>
                  <a:srgbClr val="C00000"/>
                </a:solidFill>
              </a:rPr>
              <a:t>使用者名稱</a:t>
            </a:r>
            <a:r>
              <a:rPr lang="zh-TW" altLang="en-US" dirty="0"/>
              <a:t>，右為本場遊戲的</a:t>
            </a:r>
            <a:r>
              <a:rPr lang="zh-TW" altLang="en-US" b="1" dirty="0">
                <a:solidFill>
                  <a:srgbClr val="C00000"/>
                </a:solidFill>
              </a:rPr>
              <a:t>得分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中間下方的按鈕可將畫面</a:t>
            </a:r>
            <a:r>
              <a:rPr lang="zh-TW" altLang="en-US" b="1" dirty="0">
                <a:solidFill>
                  <a:srgbClr val="C00000"/>
                </a:solidFill>
              </a:rPr>
              <a:t>定位</a:t>
            </a:r>
            <a:r>
              <a:rPr lang="zh-TW" altLang="en-US" dirty="0"/>
              <a:t>到使用者目前位置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點擊畫面中的</a:t>
            </a:r>
            <a:r>
              <a:rPr lang="zh-TW" altLang="en-US" b="1" dirty="0">
                <a:solidFill>
                  <a:srgbClr val="C00000"/>
                </a:solidFill>
              </a:rPr>
              <a:t>寶箱</a:t>
            </a:r>
            <a:r>
              <a:rPr lang="zh-TW" altLang="en-US" dirty="0"/>
              <a:t>即可進行答題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931529" y="2891153"/>
            <a:ext cx="367483" cy="4078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71;p15"/>
          <p:cNvSpPr/>
          <p:nvPr/>
        </p:nvSpPr>
        <p:spPr>
          <a:xfrm>
            <a:off x="2626660" y="1205788"/>
            <a:ext cx="582707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71;p15"/>
          <p:cNvSpPr/>
          <p:nvPr/>
        </p:nvSpPr>
        <p:spPr>
          <a:xfrm>
            <a:off x="2626660" y="4930588"/>
            <a:ext cx="582707" cy="5737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1;p15"/>
          <p:cNvSpPr/>
          <p:nvPr/>
        </p:nvSpPr>
        <p:spPr>
          <a:xfrm>
            <a:off x="1721224" y="4190742"/>
            <a:ext cx="627531" cy="56951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886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是非題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是非題的部分只有</a:t>
            </a:r>
            <a:r>
              <a:rPr lang="zh-TW" altLang="en-US" b="1" dirty="0">
                <a:solidFill>
                  <a:srgbClr val="C00000"/>
                </a:solidFill>
              </a:rPr>
              <a:t>對</a:t>
            </a:r>
            <a:r>
              <a:rPr lang="en-US" altLang="zh-TW" b="1" dirty="0">
                <a:solidFill>
                  <a:srgbClr val="C00000"/>
                </a:solidFill>
              </a:rPr>
              <a:t>(T)</a:t>
            </a:r>
            <a:r>
              <a:rPr lang="zh-TW" altLang="en-US" dirty="0"/>
              <a:t>與</a:t>
            </a:r>
            <a:r>
              <a:rPr lang="zh-TW" altLang="en-US" b="1" dirty="0">
                <a:solidFill>
                  <a:srgbClr val="C00000"/>
                </a:solidFill>
              </a:rPr>
              <a:t>錯</a:t>
            </a:r>
            <a:r>
              <a:rPr lang="en-US" altLang="zh-TW" b="1" dirty="0">
                <a:solidFill>
                  <a:srgbClr val="C00000"/>
                </a:solidFill>
              </a:rPr>
              <a:t>(F)</a:t>
            </a:r>
            <a:r>
              <a:rPr lang="zh-TW" altLang="en-US" dirty="0"/>
              <a:t>兩個選項，各個寶箱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519154" y="501578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8646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選擇題的部分有二至多個選項，各個寶箱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79774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問答體的回答形式為若干文字加上多媒體，多媒體又分為</a:t>
            </a:r>
            <a:r>
              <a:rPr kumimoji="1" lang="zh-TW" altLang="en-US" b="1" dirty="0">
                <a:solidFill>
                  <a:srgbClr val="C00000"/>
                </a:solidFill>
              </a:rPr>
              <a:t>照片</a:t>
            </a:r>
            <a:r>
              <a:rPr kumimoji="1" lang="zh-TW" altLang="en-US" dirty="0"/>
              <a:t>、</a:t>
            </a:r>
            <a:r>
              <a:rPr kumimoji="1" lang="zh-TW" altLang="en-US" b="1" dirty="0">
                <a:solidFill>
                  <a:srgbClr val="C00000"/>
                </a:solidFill>
              </a:rPr>
              <a:t>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，初始未拍照時圖片區會顯示驚嘆號，</a:t>
            </a:r>
            <a:r>
              <a:rPr kumimoji="1" lang="zh-TW" altLang="en-US" b="1" dirty="0">
                <a:solidFill>
                  <a:srgbClr val="C00000"/>
                </a:solidFill>
              </a:rPr>
              <a:t>預覽影片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試聽錄音</a:t>
            </a:r>
            <a:r>
              <a:rPr kumimoji="1" lang="zh-TW" altLang="en-US" dirty="0"/>
              <a:t>也會無法使用。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8" y="1132523"/>
            <a:ext cx="2606766" cy="46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7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若有多張圖片，可透過圖片左右的小按鍵來切換預覽，按下</a:t>
            </a:r>
            <a:r>
              <a:rPr kumimoji="1" lang="zh-TW" altLang="en-US" b="1" dirty="0">
                <a:solidFill>
                  <a:srgbClr val="C00000"/>
                </a:solidFill>
              </a:rPr>
              <a:t>刪除照片</a:t>
            </a:r>
            <a:r>
              <a:rPr kumimoji="1" lang="zh-TW" altLang="en-US" dirty="0"/>
              <a:t>則會刪除當前顯示的照片。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00000"/>
                </a:solidFill>
              </a:rPr>
              <a:t>錄製影片</a:t>
            </a:r>
            <a:r>
              <a:rPr kumimoji="1" lang="zh-TW" altLang="en-US" dirty="0"/>
              <a:t>與拍照相同是啟用相機，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則是按下之後即開始進行錄音，再按下</a:t>
            </a:r>
            <a:r>
              <a:rPr kumimoji="1" lang="en-US" altLang="zh-TW" b="1" dirty="0">
                <a:solidFill>
                  <a:srgbClr val="C00000"/>
                </a:solidFill>
              </a:rPr>
              <a:t>OK</a:t>
            </a:r>
            <a:r>
              <a:rPr kumimoji="1" lang="zh-TW" altLang="en-US" dirty="0"/>
              <a:t>則完成錄音。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檢視景點列表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6"/>
          <p:cNvSpPr txBox="1">
            <a:spLocks/>
          </p:cNvSpPr>
          <p:nvPr/>
        </p:nvSpPr>
        <p:spPr>
          <a:xfrm>
            <a:off x="2160275" y="2017274"/>
            <a:ext cx="4345361" cy="2913629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搜尋過附近景點後，左上方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可以查看搜尋到的景點列表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/>
              <a:t>可以點選感興趣的景點了解其位置</a:t>
            </a:r>
            <a:endParaRPr lang="en-US" altLang="zh-TW" sz="1800" dirty="0"/>
          </a:p>
          <a:p>
            <a:pPr marL="342900" indent="-257175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進一步了解景點的故事、背景、以及相關的多媒體資訊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再來也能點擊上方的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，收藏至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6F2BEA3-AEAE-4949-B78A-4FC3DE7E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97" y="1873744"/>
            <a:ext cx="796300" cy="218764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7444587" y="1689501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4C8CD-4D3B-444D-B047-AAB5F6621B85}"/>
              </a:ext>
            </a:extLst>
          </p:cNvPr>
          <p:cNvGrpSpPr/>
          <p:nvPr/>
        </p:nvGrpSpPr>
        <p:grpSpPr>
          <a:xfrm>
            <a:off x="7451857" y="168950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4581918" y="1501168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776EEFF-3635-43D8-8FFB-19A578D83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5144" y="1400853"/>
              <a:ext cx="1061733" cy="291685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7451792" y="1690602"/>
            <a:ext cx="1968300" cy="3616547"/>
            <a:chOff x="2680075" y="2092749"/>
            <a:chExt cx="2624400" cy="4726800"/>
          </a:xfrm>
        </p:grpSpPr>
        <p:pic>
          <p:nvPicPr>
            <p:cNvPr id="20" name="圖片 19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075" y="2092749"/>
              <a:ext cx="2624400" cy="4726800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805314" y="3756957"/>
              <a:ext cx="356911" cy="41169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42BA6E-4C44-49C5-B630-DEE75C18E58C}"/>
              </a:ext>
            </a:extLst>
          </p:cNvPr>
          <p:cNvSpPr txBox="1"/>
          <p:nvPr/>
        </p:nvSpPr>
        <p:spPr>
          <a:xfrm>
            <a:off x="7450016" y="3425091"/>
            <a:ext cx="437662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800" b="1">
                <a:solidFill>
                  <a:schemeClr val="bg1">
                    <a:lumMod val="75000"/>
                  </a:schemeClr>
                </a:solidFill>
                <a:ea typeface="新細明體"/>
                <a:cs typeface="Calibri"/>
              </a:rPr>
              <a:t>範疇</a:t>
            </a:r>
            <a:endParaRPr lang="zh-TW" altLang="en-US" sz="800" b="1" dirty="0">
              <a:solidFill>
                <a:schemeClr val="bg1">
                  <a:lumMod val="75000"/>
                </a:schemeClr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87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作答完畢後，按下送出答案，即可選擇</a:t>
            </a:r>
            <a:r>
              <a:rPr kumimoji="1" lang="zh-TW" altLang="en-US" b="1" dirty="0">
                <a:solidFill>
                  <a:srgbClr val="C00000"/>
                </a:solidFill>
              </a:rPr>
              <a:t>一種</a:t>
            </a:r>
            <a:r>
              <a:rPr kumimoji="1" lang="zh-TW" altLang="en-US" dirty="0"/>
              <a:t>多媒體上傳形式，按下選項後即開始上傳，一段時間後會顯示</a:t>
            </a:r>
            <a:r>
              <a:rPr kumimoji="1" lang="zh-TW" altLang="en-US" b="1" dirty="0">
                <a:solidFill>
                  <a:srgbClr val="C00000"/>
                </a:solidFill>
              </a:rPr>
              <a:t>上傳成功</a:t>
            </a:r>
            <a:r>
              <a:rPr kumimoji="1"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7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闖關尋奇</a:t>
            </a:r>
            <a:r>
              <a:rPr lang="zh-TW" altLang="en-US" dirty="0"/>
              <a:t>是依照使用者對地圖寶箱的問題作出選擇後，指引其尋找下一個寶箱的活動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F4B780-4D4C-49E7-87A8-0CAD7ABE6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4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指引訊息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系統會依照使用者的不同的選擇給予不同的</a:t>
            </a:r>
            <a:r>
              <a:rPr lang="zh-TW" altLang="en-US" b="1" dirty="0">
                <a:solidFill>
                  <a:srgbClr val="C00000"/>
                </a:solidFill>
              </a:rPr>
              <a:t>指引訊息</a:t>
            </a:r>
            <a:r>
              <a:rPr lang="zh-TW" altLang="en-US" dirty="0"/>
              <a:t>，玩家要想辦法依照指示盡快抵達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E6C062-4A18-4529-BF31-D751458F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6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闖關尋奇終點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若使用者成功找到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  <a:r>
              <a:rPr lang="zh-TW" altLang="en-US" dirty="0"/>
              <a:t>所在的寶箱，即可看到圖中訊息，點選</a:t>
            </a:r>
            <a:r>
              <a:rPr lang="zh-TW" altLang="en-US" b="1" dirty="0">
                <a:solidFill>
                  <a:srgbClr val="C00000"/>
                </a:solidFill>
              </a:rPr>
              <a:t>抵達終點</a:t>
            </a:r>
            <a:r>
              <a:rPr lang="zh-TW" altLang="en-US" dirty="0"/>
              <a:t>即可得分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B02407-9D6A-437C-B71B-12CA090A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9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更多選項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若點擊左下方</a:t>
            </a:r>
            <a:r>
              <a:rPr lang="en-US" altLang="zh-TW" dirty="0"/>
              <a:t>+</a:t>
            </a:r>
            <a:r>
              <a:rPr lang="zh-TW" altLang="en-US" dirty="0"/>
              <a:t>字號的按鈕，可開啟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，清單圖示的按鈕可查詢您的</a:t>
            </a:r>
            <a:r>
              <a:rPr lang="zh-TW" altLang="en-US" b="1" dirty="0">
                <a:solidFill>
                  <a:srgbClr val="C00000"/>
                </a:solidFill>
              </a:rPr>
              <a:t>答題歷史</a:t>
            </a:r>
            <a:r>
              <a:rPr lang="zh-TW" altLang="en-US" dirty="0"/>
              <a:t>，</a:t>
            </a:r>
            <a:r>
              <a:rPr lang="en-US" altLang="zh-TW" dirty="0"/>
              <a:t>EXIT</a:t>
            </a:r>
            <a:r>
              <a:rPr lang="zh-TW" altLang="en-US" dirty="0"/>
              <a:t>圖示的按鈕可</a:t>
            </a:r>
            <a:r>
              <a:rPr lang="zh-TW" altLang="en-US" b="1" dirty="0">
                <a:solidFill>
                  <a:srgbClr val="C00000"/>
                </a:solidFill>
              </a:rPr>
              <a:t>離開</a:t>
            </a:r>
            <a:r>
              <a:rPr lang="zh-TW" altLang="en-US" dirty="0"/>
              <a:t>遊戲畫面進到群組選單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730188" y="3092824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71;p15"/>
          <p:cNvSpPr/>
          <p:nvPr/>
        </p:nvSpPr>
        <p:spPr>
          <a:xfrm>
            <a:off x="1730188" y="3675531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769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答題歷史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進入答題歷史的介面，即可檢視此使用者的</a:t>
            </a:r>
            <a:r>
              <a:rPr lang="zh-TW" altLang="en-US" b="1" dirty="0">
                <a:solidFill>
                  <a:srgbClr val="C00000"/>
                </a:solidFill>
              </a:rPr>
              <a:t>答題記錄</a:t>
            </a:r>
            <a:r>
              <a:rPr lang="zh-TW" altLang="en-US" dirty="0"/>
              <a:t>，其中包含批改結果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correctness</a:t>
            </a:r>
            <a:r>
              <a:rPr lang="en-US" altLang="zh-TW" dirty="0"/>
              <a:t>)</a:t>
            </a:r>
            <a:r>
              <a:rPr lang="zh-TW" altLang="en-US" dirty="0"/>
              <a:t>以及該題的分數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point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點擊左上方的</a:t>
            </a:r>
            <a:r>
              <a:rPr lang="zh-TW" altLang="en-US" b="1" dirty="0">
                <a:solidFill>
                  <a:srgbClr val="C00000"/>
                </a:solidFill>
              </a:rPr>
              <a:t>箭頭</a:t>
            </a:r>
            <a:r>
              <a:rPr lang="zh-TW" altLang="en-US" dirty="0"/>
              <a:t>按鈕即可回到遊戲畫面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12" y="1055999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2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離開遊戲（或是遊戲時間結束）後會回到群組畫面，再次點擊進場次並選擇</a:t>
            </a:r>
            <a:r>
              <a:rPr kumimoji="1" lang="zh-TW" altLang="en-US" b="1" dirty="0">
                <a:solidFill>
                  <a:srgbClr val="C00000"/>
                </a:solidFill>
              </a:rPr>
              <a:t>查看遊戲紀錄</a:t>
            </a:r>
            <a:r>
              <a:rPr kumimoji="1" lang="zh-TW" altLang="en-US" dirty="0"/>
              <a:t>後，即可看到此場次所進行過的遊戲。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72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選擇相對應的</a:t>
            </a:r>
            <a:r>
              <a:rPr kumimoji="1" lang="zh-TW" altLang="en-US" b="1" dirty="0">
                <a:solidFill>
                  <a:srgbClr val="C00000"/>
                </a:solidFill>
              </a:rPr>
              <a:t>日期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時間</a:t>
            </a:r>
            <a:r>
              <a:rPr kumimoji="1" lang="zh-TW" altLang="en-US" dirty="0"/>
              <a:t>即可查看此遊戲的得分排名。</a:t>
            </a: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81" y="1025767"/>
            <a:ext cx="2673600" cy="4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46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C4A94-08CC-45C3-A10B-6D614166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開始遊戲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F9DDDD-F97A-44C4-ABEE-247C814AD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選擇場次後，若網頁設定為由</a:t>
            </a:r>
            <a:r>
              <a:rPr lang="en-US" altLang="zh-TW" sz="2400" dirty="0"/>
              <a:t>APP</a:t>
            </a:r>
            <a:r>
              <a:rPr lang="zh-TW" altLang="en-US" sz="2400" dirty="0"/>
              <a:t>啟動遊戲</a:t>
            </a:r>
            <a:r>
              <a:rPr lang="zh-TW" altLang="en-US" sz="2400"/>
              <a:t>，則活動創辦者可以</a:t>
            </a:r>
            <a:r>
              <a:rPr lang="zh-TW" altLang="en-US" sz="2400" dirty="0"/>
              <a:t>啟動遊戲</a:t>
            </a:r>
            <a:r>
              <a:rPr lang="zh-TW" altLang="en-US" sz="240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進行此場次之一局遊戲。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A69931-7EEF-4BA6-BA65-714A8A059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2" y="1138978"/>
            <a:ext cx="2205859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分享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若是你想與朋友分享關於這個景點的資訊，也可以點擊景點選項的左邊數來第二個按鈕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景點分享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，將該內容分享到社群平台上（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FB, Line, Message,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等）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A39D3B1-F588-4B7B-98E5-4DAAE87C0F5D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A9D44D6-64DB-46D2-9F95-75AFC3BF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6756" y="1346714"/>
              <a:ext cx="1061733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59697" y="169427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67D8FD1-D046-4C82-B48B-59DF4ECEE6A2}"/>
              </a:ext>
            </a:extLst>
          </p:cNvPr>
          <p:cNvGrpSpPr/>
          <p:nvPr/>
        </p:nvGrpSpPr>
        <p:grpSpPr>
          <a:xfrm>
            <a:off x="7470716" y="1694272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156997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7301810-676F-4501-A579-AB389750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887" y="1400853"/>
              <a:ext cx="1044435" cy="291685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9F143B5-9F9A-4165-987C-61D104ECDD5F}"/>
              </a:ext>
            </a:extLst>
          </p:cNvPr>
          <p:cNvGrpSpPr/>
          <p:nvPr/>
        </p:nvGrpSpPr>
        <p:grpSpPr>
          <a:xfrm>
            <a:off x="7457578" y="1656450"/>
            <a:ext cx="1978550" cy="3545100"/>
            <a:chOff x="7910411" y="1116029"/>
            <a:chExt cx="2638067" cy="47268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F901601-8D93-400E-A519-30E98E5973A8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4"/>
            <a:stretch/>
          </p:blipFill>
          <p:spPr>
            <a:xfrm>
              <a:off x="7910411" y="1116029"/>
              <a:ext cx="2638067" cy="47268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CACB322-6A96-4D78-852A-BBB4326C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7988" y="1413059"/>
              <a:ext cx="1129840" cy="267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7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若是你想知道如何從目前位置前往有興趣的景點，可以點選景點選項的左邊數來第三個按鈕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路線規劃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，就可以前往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地圖導航</a:t>
            </a:r>
          </a:p>
        </p:txBody>
      </p:sp>
      <p:sp>
        <p:nvSpPr>
          <p:cNvPr id="33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地圖導覽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1DA1E81-F3B3-4B3C-BF26-B19EE3EDBAE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E1D7FCB-5339-4AD8-A4B3-3BE1BE7F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9931" y="1372523"/>
              <a:ext cx="1018474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48547" y="170319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2B19F03-AD7A-46D5-8CBF-BF5B205614EC}"/>
              </a:ext>
            </a:extLst>
          </p:cNvPr>
          <p:cNvGrpSpPr/>
          <p:nvPr/>
        </p:nvGrpSpPr>
        <p:grpSpPr>
          <a:xfrm>
            <a:off x="7462142" y="171211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707841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77EA66-CA96-4F71-9587-CE304F5A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5359" y="1372523"/>
              <a:ext cx="1061733" cy="291685"/>
            </a:xfrm>
            <a:prstGeom prst="rect">
              <a:avLst/>
            </a:prstGeom>
          </p:spPr>
        </p:pic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27" y="1702535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附近景線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，即可查看周圍的景線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與景點相同，能夠從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裡查看景線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主題故事的名稱，亦可點擊感興趣的項目進行查看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景線由多個景點組成，可以點選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查看景線介紹，亦可以看其中包含的所有景點內容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景線 / 區 / 主題故事搜尋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87814" y="933476"/>
            <a:ext cx="4467161" cy="506727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2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038828F1-A60E-4050-8F36-89482C2E2D09}"/>
              </a:ext>
            </a:extLst>
          </p:cNvPr>
          <p:cNvGrpSpPr/>
          <p:nvPr/>
        </p:nvGrpSpPr>
        <p:grpSpPr>
          <a:xfrm>
            <a:off x="7449782" y="1694563"/>
            <a:ext cx="1985291" cy="3545100"/>
            <a:chOff x="7901041" y="1116417"/>
            <a:chExt cx="2647054" cy="4726800"/>
          </a:xfrm>
        </p:grpSpPr>
        <p:grpSp>
          <p:nvGrpSpPr>
            <p:cNvPr id="11" name="群組 10"/>
            <p:cNvGrpSpPr/>
            <p:nvPr/>
          </p:nvGrpSpPr>
          <p:grpSpPr>
            <a:xfrm>
              <a:off x="7901041" y="1116417"/>
              <a:ext cx="2647054" cy="4726800"/>
              <a:chOff x="7901040" y="1116417"/>
              <a:chExt cx="26588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040" y="1116417"/>
                <a:ext cx="26588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10201619" y="1338128"/>
                <a:ext cx="341523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09691CD-868E-4F39-BC7F-251B3DD3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712" y="1348099"/>
              <a:ext cx="1001478" cy="29168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4C0761-7D9A-4771-BF1E-6A46A2CF2DED}"/>
              </a:ext>
            </a:extLst>
          </p:cNvPr>
          <p:cNvGrpSpPr/>
          <p:nvPr/>
        </p:nvGrpSpPr>
        <p:grpSpPr>
          <a:xfrm>
            <a:off x="7455662" y="1693157"/>
            <a:ext cx="1968300" cy="3545100"/>
            <a:chOff x="10879800" y="1159199"/>
            <a:chExt cx="2624400" cy="472680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63D432D-F06F-427B-9821-2BD81A67099E}"/>
                </a:ext>
              </a:extLst>
            </p:cNvPr>
            <p:cNvGrpSpPr/>
            <p:nvPr/>
          </p:nvGrpSpPr>
          <p:grpSpPr>
            <a:xfrm>
              <a:off x="10879800" y="1159199"/>
              <a:ext cx="2624400" cy="4726800"/>
              <a:chOff x="4167187" y="0"/>
              <a:chExt cx="2624400" cy="472680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CDECDAF2-9675-45ED-970A-FF673824B2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781451" y="950557"/>
                <a:ext cx="675892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937DF37-D0B1-451B-88AC-929BA4A4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95639" y="1415349"/>
              <a:ext cx="903940" cy="262693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81" y="1656450"/>
            <a:ext cx="1985290" cy="35451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2A1A77BE-AB60-4C99-9AD9-E90EFDED3B87}"/>
              </a:ext>
            </a:extLst>
          </p:cNvPr>
          <p:cNvGrpSpPr/>
          <p:nvPr/>
        </p:nvGrpSpPr>
        <p:grpSpPr>
          <a:xfrm>
            <a:off x="7416553" y="1681544"/>
            <a:ext cx="2018519" cy="3545100"/>
            <a:chOff x="1643652" y="2783190"/>
            <a:chExt cx="2691358" cy="4726800"/>
          </a:xfrm>
        </p:grpSpPr>
        <p:grpSp>
          <p:nvGrpSpPr>
            <p:cNvPr id="20" name="群組 19"/>
            <p:cNvGrpSpPr/>
            <p:nvPr/>
          </p:nvGrpSpPr>
          <p:grpSpPr>
            <a:xfrm>
              <a:off x="1643652" y="2783190"/>
              <a:ext cx="2691358" cy="4726800"/>
              <a:chOff x="4173721" y="-539634"/>
              <a:chExt cx="2624400" cy="4726800"/>
            </a:xfrm>
          </p:grpSpPr>
          <p:pic>
            <p:nvPicPr>
              <p:cNvPr id="18" name="圖片 17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3721" y="-539634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9" name="圓角矩形 18"/>
              <p:cNvSpPr/>
              <p:nvPr/>
            </p:nvSpPr>
            <p:spPr>
              <a:xfrm>
                <a:off x="5018504" y="1207747"/>
                <a:ext cx="449257" cy="33894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01FF83C-13B8-48DF-9F88-8E9EE318E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3041" y="3044247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99" y="1687082"/>
            <a:ext cx="199150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登入後，主頁上方會出現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，點擊後可以對自己製作的內容做搜尋，並對其檢視，其剩下操作和前述相同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747052" y="231354"/>
                <a:ext cx="277826" cy="3119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9" y="5509895"/>
            <a:ext cx="1860808" cy="220828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41097BDA-FE7F-487E-A541-D8F6CF1966B7}"/>
              </a:ext>
            </a:extLst>
          </p:cNvPr>
          <p:cNvGrpSpPr/>
          <p:nvPr/>
        </p:nvGrpSpPr>
        <p:grpSpPr>
          <a:xfrm>
            <a:off x="7426631" y="1694272"/>
            <a:ext cx="2015453" cy="3545100"/>
            <a:chOff x="7870172" y="1116029"/>
            <a:chExt cx="2687271" cy="4726800"/>
          </a:xfrm>
        </p:grpSpPr>
        <p:pic>
          <p:nvPicPr>
            <p:cNvPr id="23" name="圖片 2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172" y="1116029"/>
              <a:ext cx="2687271" cy="47268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D6CC35B-4BC2-4092-B8C9-BD2F306F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2485</Words>
  <Application>Microsoft Office PowerPoint</Application>
  <PresentationFormat>寬螢幕</PresentationFormat>
  <Paragraphs>207</Paragraphs>
  <Slides>58</Slides>
  <Notes>23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59" baseType="lpstr">
      <vt:lpstr>Office 佈景主題</vt:lpstr>
      <vt:lpstr>Android SDC-DEH Mini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iOS SDC-DEH Mini II</vt:lpstr>
      <vt:lpstr>主畫面配置</vt:lpstr>
      <vt:lpstr>搜尋附近景點</vt:lpstr>
      <vt:lpstr>過濾搜尋結果</vt:lpstr>
      <vt:lpstr>檢視景點列表</vt:lpstr>
      <vt:lpstr>景點的進階功能</vt:lpstr>
      <vt:lpstr>景線 / 區 / 主題故事搜尋</vt:lpstr>
      <vt:lpstr>個人功能</vt:lpstr>
      <vt:lpstr>個人功能-我的群組</vt:lpstr>
      <vt:lpstr>進階設定</vt:lpstr>
      <vt:lpstr>文資學堂</vt:lpstr>
      <vt:lpstr>文資學堂</vt:lpstr>
      <vt:lpstr>選擇群組</vt:lpstr>
      <vt:lpstr>選擇場次</vt:lpstr>
      <vt:lpstr>開始遊戲</vt:lpstr>
      <vt:lpstr>遊戲畫面</vt:lpstr>
      <vt:lpstr>是非題</vt:lpstr>
      <vt:lpstr>選擇題</vt:lpstr>
      <vt:lpstr>問答題</vt:lpstr>
      <vt:lpstr>問答題</vt:lpstr>
      <vt:lpstr>問答題</vt:lpstr>
      <vt:lpstr>問答題</vt:lpstr>
      <vt:lpstr>闖關尋奇</vt:lpstr>
      <vt:lpstr>指引訊息</vt:lpstr>
      <vt:lpstr>闖關尋奇終點</vt:lpstr>
      <vt:lpstr>更多選項</vt:lpstr>
      <vt:lpstr>答題歷史</vt:lpstr>
      <vt:lpstr>查看排名</vt:lpstr>
      <vt:lpstr>查看排名</vt:lpstr>
      <vt:lpstr>開始遊戲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DEH Make II</dc:title>
  <dc:creator>余政遠</dc:creator>
  <cp:lastModifiedBy>阮盟雄</cp:lastModifiedBy>
  <cp:revision>99</cp:revision>
  <cp:lastPrinted>2019-03-22T12:51:34Z</cp:lastPrinted>
  <dcterms:created xsi:type="dcterms:W3CDTF">2019-03-12T02:42:21Z</dcterms:created>
  <dcterms:modified xsi:type="dcterms:W3CDTF">2022-02-22T07:30:38Z</dcterms:modified>
</cp:coreProperties>
</file>